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6" r:id="rId2"/>
    <p:sldId id="287" r:id="rId3"/>
    <p:sldId id="281" r:id="rId4"/>
    <p:sldId id="282" r:id="rId5"/>
    <p:sldId id="288" r:id="rId6"/>
    <p:sldId id="260" r:id="rId7"/>
    <p:sldId id="280" r:id="rId8"/>
    <p:sldId id="291" r:id="rId9"/>
    <p:sldId id="257" r:id="rId10"/>
    <p:sldId id="259" r:id="rId11"/>
    <p:sldId id="292" r:id="rId12"/>
    <p:sldId id="256" r:id="rId13"/>
    <p:sldId id="294" r:id="rId14"/>
    <p:sldId id="295" r:id="rId15"/>
    <p:sldId id="297" r:id="rId16"/>
    <p:sldId id="293" r:id="rId17"/>
    <p:sldId id="298" r:id="rId18"/>
    <p:sldId id="289" r:id="rId19"/>
    <p:sldId id="30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/>
    <p:restoredTop sz="83197"/>
  </p:normalViewPr>
  <p:slideViewPr>
    <p:cSldViewPr snapToGrid="0" snapToObjects="1">
      <p:cViewPr varScale="1">
        <p:scale>
          <a:sx n="125" d="100"/>
          <a:sy n="125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249 606 24575,'0'-15'0,"0"0"0,0 3 0,0 1 0,0 3 0,0 1 0,0-1 0,0 1 0,0 0 0,0 0 0,0-1 0,0 1 0,0 0 0,0-1 0,0 1 0,0-1 0,0 1 0,0-1 0,0 0 0,0 1 0,0-1 0,0 1 0,0-1 0,0-2 0,0 2 0,0-6 0,0 2 0,0-5 0,-7 0 0,5 0 0,-6-4 0,5 3 0,2-4 0,-6 10 0,6-4 0,-6 7 0,6-2 0,-2 4 0,3-1 0,0 1 0,0 0 0,0-1 0,0 1 0,0-1 0,0 1 0,0-1 0,0 5 0,0-1 0</inkml:trace>
  <inkml:trace contextRef="#ctx0" brushRef="#br0" timeOffset="1613">238 1 24575,'1'3'0,"-2"-2"0,-6 5 0,-1-1 0,-4-1 0,4 2 0,-4-2 0,0 4 0,4 0 0,-4 0 0,0 0 0,4-4 0,-4 3 0,4-3 0,1 4 0,3-1 0,-3 1 0,3-1 0,-4 1 0,4-1 0,-3 1 0,3-1 0,-1 1 0,2-1 0,0 1 0,2-1 0,-3 0 0,4 0 0,0 0 0,0 0 0,0 0 0,-3-3 0,2 2 0,-2-2 0,0 2 0,2 1 0,-5-3 0,5 2 0,-6-2 0,3 4 0,-3-4 0,3 2 0,-2-5 0,2 2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24575,'7'0'0,"0"0"0,0 0 0,1 0 0,-1 0 0,0 0 0,0 0 0,1 0 0,-1 0 0,0 0 0,0 0 0,0 0 0,0 0 0,1 0 0,-1 0 0,0 0 0,0 0 0,0 0 0,1 0 0,-2 0 0,1 0 0,0 0 0,-3 3 0,3-2 0,-4 2 0,5 0 0,-2-2 0,1 2 0,-3 0 0,3-2 0,-3 2 0,0 0 0,2-2 0,-2 2 0,3-3 0,0 0 0,-1 0 0,-2 3 0,2-2 0,-2 2 0,3-3 0,0 0 0,0 0 0,0 0 0,0 3 0,1-2 0,-1 2 0,0-3 0,0 0 0,0 0 0,0 0 0,1 0 0,-1 4 0,0-3 0,0 2 0,-3 0 0,2-2 0,-2 2 0,0 1 0,2-4 0,-5 6 0,3-5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6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6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0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4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0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3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2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08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94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6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2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억측과 무리한 예산 집행이 벌룬라이더가 상업적으로 실패하게 된 주된 원인이라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3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75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eKE_XypY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669306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2 </a:t>
            </a:r>
            <a:r>
              <a:rPr lang="ko-KR" altLang="en-US" sz="4400" dirty="0"/>
              <a:t>거북이 등껍질 구르기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964917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endParaRPr lang="ko-KR" altLang="en-US" sz="3200" dirty="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C7F037CE-10D9-BB40-84E8-7E2CC871E971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964917" cy="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3200" dirty="0"/>
              <a:t>등껍질을 매고 다시 풀어서 던져 회수 하는 스테이지 형식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D511-771B-974B-991B-2E7FAE8B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4" y="3055143"/>
            <a:ext cx="3400555" cy="25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7440-40FE-7E48-AC5B-E98679B3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4" y="2519859"/>
            <a:ext cx="5778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1267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/>
              <a:t>“</a:t>
            </a:r>
            <a:r>
              <a:rPr lang="ko-KR" altLang="en-US" dirty="0"/>
              <a:t>보다 많은 대중들에게 </a:t>
            </a:r>
            <a:r>
              <a:rPr lang="ko-KR" altLang="en-US" b="1" u="sng" dirty="0"/>
              <a:t>플러스알파</a:t>
            </a:r>
            <a:r>
              <a:rPr lang="ko-KR" altLang="en-US" dirty="0"/>
              <a:t>의 재미를 어필해야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43325" y="3828288"/>
            <a:ext cx="10515600" cy="18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/>
              <a:t>＂실험적 메커니즘</a:t>
            </a:r>
            <a:r>
              <a:rPr lang="en-US" altLang="ko-KR" dirty="0"/>
              <a:t>”</a:t>
            </a:r>
            <a:r>
              <a:rPr lang="ko-KR" altLang="en-US" dirty="0"/>
              <a:t>  </a:t>
            </a:r>
            <a:r>
              <a:rPr lang="en-US" altLang="ko-KR" dirty="0"/>
              <a:t>vs  “</a:t>
            </a:r>
            <a:r>
              <a:rPr lang="ko-KR" altLang="en-US" dirty="0"/>
              <a:t>시장에서 검증된 메커니즘</a:t>
            </a:r>
            <a:r>
              <a:rPr lang="en-US" altLang="ko-KR" dirty="0"/>
              <a:t>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trike="sngStrike" dirty="0"/>
              <a:t>200</a:t>
            </a:r>
            <a:r>
              <a:rPr lang="ko-KR" altLang="en-US" strike="sngStrike" dirty="0"/>
              <a:t>만원 회수 하려면 어떤 게임을 만들어야 할까</a:t>
            </a:r>
            <a:r>
              <a:rPr lang="en-US" altLang="ko-KR" strike="sngStrike" dirty="0"/>
              <a:t>?</a:t>
            </a:r>
            <a:r>
              <a:rPr lang="ko-KR" altLang="en-US" strike="sngStrike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CE561-55DE-E84F-B323-72BF421C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5" y="593590"/>
            <a:ext cx="3853249" cy="5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5341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dirty="0"/>
              <a:t>Project 3</a:t>
            </a:r>
            <a:r>
              <a:rPr lang="ko-KR" altLang="en-US" dirty="0"/>
              <a:t> </a:t>
            </a:r>
            <a:r>
              <a:rPr lang="ko-KR" altLang="en-US" dirty="0" err="1"/>
              <a:t>게임기획서</a:t>
            </a:r>
            <a:r>
              <a:rPr lang="ko-KR" altLang="en-US"/>
              <a:t> </a:t>
            </a:r>
            <a:r>
              <a:rPr lang="en-US" altLang="ko-KR"/>
              <a:t>draft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FC18DE-BDC9-F44C-8D45-0EC71B7A3145}"/>
              </a:ext>
            </a:extLst>
          </p:cNvPr>
          <p:cNvGrpSpPr/>
          <p:nvPr/>
        </p:nvGrpSpPr>
        <p:grpSpPr>
          <a:xfrm>
            <a:off x="749300" y="418190"/>
            <a:ext cx="10300234" cy="6439810"/>
            <a:chOff x="749300" y="209095"/>
            <a:chExt cx="10300234" cy="64398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FE8A30-C590-044E-BE7A-0B339A5FA39E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B1FBF-D8E1-114F-B227-49BF923833CC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36427-F5AB-734C-8410-17DFBF53EE24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AFABC-B4C4-D64B-AD77-2B3467780131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98B8D7-CD1A-4847-B5E7-4C6D18313B30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F9E92-6C4D-9C4E-9F53-108C7F98F4D9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ABE7D5-27C9-0249-8DFD-342D77E5FA9C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DA9F04-467F-E648-84A0-EDDC69ACF802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383A73-FA59-C64D-80A6-46539973BBFD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4F0D3-BF8D-BA45-9F1D-251B966D8C51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DAEF2C-0FBE-4840-A920-B7511E7DF000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CEFA04-8144-4A4E-9A5A-21B733E6C9F8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4B27B-9726-EF44-90B4-6C3E4AE385C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3EA97F-016F-584A-8EB6-87583AFFF5FB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418367-2911-AC42-91C1-3069AD4432A5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BD991D-1A3C-394B-BE8B-733D386DD2A2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9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03279" y="1685159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dirty="0" err="1"/>
              <a:t>잉여톤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회</a:t>
            </a:r>
            <a:r>
              <a:rPr lang="en-US" altLang="ko-KR" dirty="0"/>
              <a:t>_</a:t>
            </a:r>
            <a:r>
              <a:rPr lang="ko-KR" altLang="en-US" dirty="0" err="1"/>
              <a:t>김거엽</a:t>
            </a:r>
            <a:r>
              <a:rPr lang="en-US" altLang="ko-KR" dirty="0"/>
              <a:t>_</a:t>
            </a:r>
            <a:r>
              <a:rPr lang="ko-KR" altLang="en-US" dirty="0"/>
              <a:t>발표</a:t>
            </a:r>
            <a:r>
              <a:rPr lang="en-US" altLang="ko-KR" dirty="0"/>
              <a:t>_.</a:t>
            </a:r>
            <a:r>
              <a:rPr lang="en-US" altLang="ko-KR" dirty="0" err="1"/>
              <a:t>avi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0A4C44-91DA-EE42-B33F-38C6D3C0B579}"/>
              </a:ext>
            </a:extLst>
          </p:cNvPr>
          <p:cNvSpPr/>
          <p:nvPr/>
        </p:nvSpPr>
        <p:spPr>
          <a:xfrm>
            <a:off x="2755179" y="333524"/>
            <a:ext cx="66816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BBF34-3550-824D-A4E5-C2CD2E8247D7}"/>
              </a:ext>
            </a:extLst>
          </p:cNvPr>
          <p:cNvSpPr/>
          <p:nvPr/>
        </p:nvSpPr>
        <p:spPr>
          <a:xfrm>
            <a:off x="4008729" y="5734881"/>
            <a:ext cx="417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https://www.youtube.com/watch?v=dzeKE_XypYA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C09C-6786-464E-828C-FE7699E4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65" y="3429000"/>
            <a:ext cx="5958907" cy="33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62280" y="1924526"/>
            <a:ext cx="112674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 err="1"/>
              <a:t>거엽님</a:t>
            </a:r>
            <a:r>
              <a:rPr lang="ko-KR" altLang="en-US" dirty="0"/>
              <a:t> 결과물을 통해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발상은 얻었지만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상관없는 게임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8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스테이지 방식</a:t>
            </a:r>
            <a:endParaRPr lang="en-US" sz="4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C71F1F-C61A-954A-8379-F73EE2CD22A6}"/>
              </a:ext>
            </a:extLst>
          </p:cNvPr>
          <p:cNvGrpSpPr/>
          <p:nvPr/>
        </p:nvGrpSpPr>
        <p:grpSpPr>
          <a:xfrm>
            <a:off x="1142466" y="1086752"/>
            <a:ext cx="9230894" cy="5771248"/>
            <a:chOff x="749300" y="209095"/>
            <a:chExt cx="10300234" cy="6439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4C5A75-0249-7E4D-9CB8-79CD38F412AC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BD1368-9D68-424C-9590-CC957A874A47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6EDC1F-2986-CD4E-AF04-A35F7CFC8C18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B30478-1EEC-C44D-90AD-21BCFA8A4D60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095212-24F7-264F-A57A-CDFA2C58431F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F53C7C-731D-164A-9521-D68C5A7AAE4C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1F11-B54E-1342-9BFB-4A2742C0954E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11178C-9199-AD48-8BC9-351239620BF6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E30A4A-DBC1-094B-8E44-7E4591864D29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E6C1AC-5CB6-674D-8970-2A32C0DEC8D8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964848-0877-9F4D-B1ED-AB737995C4FA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AF14BC-881A-BF4E-92C9-39CAF9B19D27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48A93-7727-1D44-A93C-9F44EFE2888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2CEEDF-42AF-DA40-9277-236C17F25920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CF3E0A-FE17-9D4D-B062-383AFC366A41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2B4581-4C33-8C4C-BEAD-52F31222B891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7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BE5612-CD22-B34B-8907-0BC08527DE5B}"/>
              </a:ext>
            </a:extLst>
          </p:cNvPr>
          <p:cNvSpPr/>
          <p:nvPr/>
        </p:nvSpPr>
        <p:spPr>
          <a:xfrm>
            <a:off x="3686747" y="26235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EA50DA-CE60-A248-A464-52702A2E1790}"/>
              </a:ext>
            </a:extLst>
          </p:cNvPr>
          <p:cNvSpPr/>
          <p:nvPr/>
        </p:nvSpPr>
        <p:spPr>
          <a:xfrm>
            <a:off x="3686747" y="196637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686747" y="1173106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915665" y="5908100"/>
            <a:ext cx="5276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일반 적으로 </a:t>
            </a:r>
            <a:r>
              <a:rPr lang="ko-KR" altLang="en-US" sz="1600" dirty="0" err="1">
                <a:latin typeface="Arial" panose="020B0604020202020204" pitchFamily="34" charset="0"/>
              </a:rPr>
              <a:t>종스크롤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형태의 슈팅 게임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초록색 주인공은 역시 초록색 총알  발사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E256C6-B08E-7246-9C54-BB32C25AD739}"/>
              </a:ext>
            </a:extLst>
          </p:cNvPr>
          <p:cNvSpPr/>
          <p:nvPr/>
        </p:nvSpPr>
        <p:spPr>
          <a:xfrm>
            <a:off x="5853488" y="257538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668A5-6E7C-D94F-BFB2-7B50CC0C73E4}"/>
              </a:ext>
            </a:extLst>
          </p:cNvPr>
          <p:cNvSpPr/>
          <p:nvPr/>
        </p:nvSpPr>
        <p:spPr>
          <a:xfrm>
            <a:off x="5853488" y="20942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98C953-DBA5-0240-95BF-C8F0D9248633}"/>
              </a:ext>
            </a:extLst>
          </p:cNvPr>
          <p:cNvSpPr/>
          <p:nvPr/>
        </p:nvSpPr>
        <p:spPr>
          <a:xfrm>
            <a:off x="4426637" y="196637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3E0768-22FA-FA4C-B511-85EE2ECCBC7E}"/>
              </a:ext>
            </a:extLst>
          </p:cNvPr>
          <p:cNvSpPr/>
          <p:nvPr/>
        </p:nvSpPr>
        <p:spPr>
          <a:xfrm>
            <a:off x="5193276" y="201768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A3FA8-AF31-9E4D-A766-497C03E48C92}"/>
              </a:ext>
            </a:extLst>
          </p:cNvPr>
          <p:cNvSpPr/>
          <p:nvPr/>
        </p:nvSpPr>
        <p:spPr>
          <a:xfrm>
            <a:off x="6770412" y="542728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일반 슈팅 상태 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발사 모드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92D05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CB3C05-DFEE-BB44-8BA5-5D923661AE88}"/>
              </a:ext>
            </a:extLst>
          </p:cNvPr>
          <p:cNvGraphicFramePr>
            <a:graphicFrameLocks noGrp="1"/>
          </p:cNvGraphicFramePr>
          <p:nvPr/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1 </a:t>
            </a:r>
            <a:r>
              <a:rPr lang="ko-KR" altLang="en-US" sz="4400" dirty="0" err="1"/>
              <a:t>팩맨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슈터</a:t>
            </a:r>
            <a:r>
              <a:rPr lang="ko-KR" altLang="en-US" sz="4400" dirty="0"/>
              <a:t> 장르 스테이지 방식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0C053-41AE-4349-A4D4-7959B686D084}"/>
              </a:ext>
            </a:extLst>
          </p:cNvPr>
          <p:cNvSpPr/>
          <p:nvPr/>
        </p:nvSpPr>
        <p:spPr>
          <a:xfrm>
            <a:off x="4802855" y="540568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470414" y="133820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771892" y="1749916"/>
            <a:ext cx="52763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</a:rPr>
              <a:t>G</a:t>
            </a:r>
            <a:r>
              <a:rPr lang="ko-KR" altLang="en-US" sz="1600" dirty="0">
                <a:latin typeface="Arial" panose="020B0604020202020204" pitchFamily="34" charset="0"/>
              </a:rPr>
              <a:t>키를 눌러 </a:t>
            </a:r>
            <a:r>
              <a:rPr lang="en-US" altLang="ko-KR" sz="1600" dirty="0">
                <a:latin typeface="Arial" panose="020B0604020202020204" pitchFamily="34" charset="0"/>
              </a:rPr>
              <a:t>3</a:t>
            </a:r>
            <a:r>
              <a:rPr lang="ko-KR" altLang="en-US" sz="1600" dirty="0">
                <a:latin typeface="Arial" panose="020B0604020202020204" pitchFamily="34" charset="0"/>
              </a:rPr>
              <a:t>초 동안 흡수 모드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 필드 상에 적이 쏜 같은 색상의 총알을 습득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dirty="0"/>
              <a:t>※</a:t>
            </a:r>
            <a:r>
              <a:rPr lang="ko-KR" altLang="en-US" sz="1600" dirty="0">
                <a:latin typeface="Arial" panose="020B0604020202020204" pitchFamily="34" charset="0"/>
              </a:rPr>
              <a:t> 흡수 모드 동안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총알을 발사 불가능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sz="1600" strike="sngStrike" dirty="0"/>
              <a:t>※</a:t>
            </a:r>
            <a:r>
              <a:rPr lang="ko-KR" altLang="en-US" sz="1800" strike="sngStrike" dirty="0">
                <a:latin typeface="Arial" panose="020B0604020202020204" pitchFamily="34" charset="0"/>
              </a:rPr>
              <a:t> </a:t>
            </a:r>
            <a:r>
              <a:rPr lang="ko-KR" altLang="en-US" sz="1600" strike="sngStrike" dirty="0">
                <a:latin typeface="Arial" panose="020B0604020202020204" pitchFamily="34" charset="0"/>
              </a:rPr>
              <a:t>다른 오브젝트나 적의 특별 스킬은 </a:t>
            </a:r>
            <a:r>
              <a:rPr lang="ko-KR" altLang="en-US" sz="1600" strike="sngStrike" dirty="0" err="1">
                <a:latin typeface="Arial" panose="020B0604020202020204" pitchFamily="34" charset="0"/>
              </a:rPr>
              <a:t>데미지를</a:t>
            </a:r>
            <a:r>
              <a:rPr lang="ko-KR" altLang="en-US" sz="1600" strike="sngStrike" dirty="0">
                <a:latin typeface="Arial" panose="020B0604020202020204" pitchFamily="34" charset="0"/>
              </a:rPr>
              <a:t> 받을 수 있다</a:t>
            </a:r>
            <a:endParaRPr lang="en-US" altLang="ko-KR" sz="1600" strike="sngStrike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40FB1-1EEC-204B-8511-7A371B028A57}"/>
              </a:ext>
            </a:extLst>
          </p:cNvPr>
          <p:cNvSpPr/>
          <p:nvPr/>
        </p:nvSpPr>
        <p:spPr>
          <a:xfrm>
            <a:off x="6771892" y="1171630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latin typeface="Arial" panose="020B0604020202020204" pitchFamily="34" charset="0"/>
              </a:rPr>
              <a:t>팩맨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 상태  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흡수 모드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F9E92-6C4D-9C4E-9F53-108C7F98F4D9}"/>
              </a:ext>
            </a:extLst>
          </p:cNvPr>
          <p:cNvSpPr/>
          <p:nvPr/>
        </p:nvSpPr>
        <p:spPr>
          <a:xfrm>
            <a:off x="3882225" y="393302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ABE7D5-27C9-0249-8DFD-342D77E5FA9C}"/>
              </a:ext>
            </a:extLst>
          </p:cNvPr>
          <p:cNvSpPr/>
          <p:nvPr/>
        </p:nvSpPr>
        <p:spPr>
          <a:xfrm>
            <a:off x="3475221" y="3462388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DA9F04-467F-E648-84A0-EDDC69ACF802}"/>
              </a:ext>
            </a:extLst>
          </p:cNvPr>
          <p:cNvSpPr/>
          <p:nvPr/>
        </p:nvSpPr>
        <p:spPr>
          <a:xfrm>
            <a:off x="5924829" y="409204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383A73-FA59-C64D-80A6-46539973BBFD}"/>
              </a:ext>
            </a:extLst>
          </p:cNvPr>
          <p:cNvSpPr/>
          <p:nvPr/>
        </p:nvSpPr>
        <p:spPr>
          <a:xfrm>
            <a:off x="6048570" y="344493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C4F0D3-BF8D-BA45-9F1D-251B966D8C51}"/>
              </a:ext>
            </a:extLst>
          </p:cNvPr>
          <p:cNvSpPr/>
          <p:nvPr/>
        </p:nvSpPr>
        <p:spPr>
          <a:xfrm>
            <a:off x="3399073" y="2922262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DAEF2C-0FBE-4840-A920-B7511E7DF000}"/>
              </a:ext>
            </a:extLst>
          </p:cNvPr>
          <p:cNvSpPr/>
          <p:nvPr/>
        </p:nvSpPr>
        <p:spPr>
          <a:xfrm>
            <a:off x="5996169" y="2941399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0D7A373-5A95-974E-8710-388E5609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26545"/>
              </p:ext>
            </p:extLst>
          </p:nvPr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838200" y="1508820"/>
            <a:ext cx="5276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1)</a:t>
            </a:r>
            <a:r>
              <a:rPr lang="ko-KR" altLang="en-US" sz="1600">
                <a:latin typeface="Arial" panose="020B0604020202020204" pitchFamily="34" charset="0"/>
              </a:rPr>
              <a:t> 안드로이드 버전 구현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앞으로 계획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32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199" y="222885"/>
            <a:ext cx="102443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3 </a:t>
            </a:r>
            <a:r>
              <a:rPr lang="ko-KR" altLang="en-US" sz="4400" dirty="0"/>
              <a:t>의거</a:t>
            </a:r>
            <a:r>
              <a:rPr lang="en-US" altLang="ko-KR" sz="4400" dirty="0"/>
              <a:t>(Terror or punishment) </a:t>
            </a:r>
            <a:r>
              <a:rPr lang="ko-KR" altLang="en-US" sz="4400" dirty="0"/>
              <a:t> </a:t>
            </a:r>
            <a:r>
              <a:rPr lang="en-US" altLang="ko-KR" sz="4400" dirty="0"/>
              <a:t> 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6"/>
            <a:ext cx="11353801" cy="40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일제 시대 </a:t>
            </a:r>
            <a:r>
              <a:rPr lang="en-US" altLang="ko-KR" sz="3200" dirty="0">
                <a:latin typeface="Arial" panose="020B0604020202020204" pitchFamily="34" charset="0"/>
              </a:rPr>
              <a:t>‘</a:t>
            </a:r>
            <a:r>
              <a:rPr lang="ko-KR" altLang="en-US" sz="3200" dirty="0">
                <a:latin typeface="Arial" panose="020B0604020202020204" pitchFamily="34" charset="0"/>
              </a:rPr>
              <a:t>의열단</a:t>
            </a:r>
            <a:r>
              <a:rPr lang="en-US" altLang="ko-KR" sz="3200" dirty="0">
                <a:latin typeface="Arial" panose="020B0604020202020204" pitchFamily="34" charset="0"/>
              </a:rPr>
              <a:t>’</a:t>
            </a:r>
            <a:r>
              <a:rPr lang="ko-KR" altLang="en-US" sz="3200" dirty="0">
                <a:latin typeface="Arial" panose="020B0604020202020204" pitchFamily="34" charset="0"/>
              </a:rPr>
              <a:t>에서 아이디어를 얻음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하지만 일제 시대와 실질적인 고증보다 가상의 국가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에서 독립 운동을 하는 것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u="sng" dirty="0" err="1">
                <a:solidFill>
                  <a:srgbClr val="FF0000"/>
                </a:solidFill>
                <a:latin typeface="Arial" panose="020B0604020202020204" pitchFamily="34" charset="0"/>
              </a:rPr>
              <a:t>불릿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타임을 딱 한번 사용 할 수 있다</a:t>
            </a:r>
            <a:r>
              <a:rPr lang="en-US" altLang="ko-KR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ko-KR" sz="32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나이프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총기 </a:t>
            </a:r>
            <a:r>
              <a:rPr lang="en-US" altLang="ko-KR" sz="3200" dirty="0">
                <a:latin typeface="Arial" panose="020B0604020202020204" pitchFamily="34" charset="0"/>
              </a:rPr>
              <a:t>1</a:t>
            </a:r>
            <a:r>
              <a:rPr lang="ko-KR" altLang="en-US" sz="3200" dirty="0">
                <a:latin typeface="Arial" panose="020B0604020202020204" pitchFamily="34" charset="0"/>
              </a:rPr>
              <a:t>발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폭탄 던지기 무조건 </a:t>
            </a:r>
            <a:r>
              <a:rPr lang="ko-KR" altLang="en-US" sz="3200" dirty="0" err="1">
                <a:latin typeface="Arial" panose="020B0604020202020204" pitchFamily="34" charset="0"/>
              </a:rPr>
              <a:t>타켓을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제거하면된다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en-US" altLang="ko-KR" sz="3200" dirty="0">
                <a:latin typeface="Arial" panose="020B0604020202020204" pitchFamily="34" charset="0"/>
              </a:rPr>
              <a:t>-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잡임</a:t>
            </a:r>
            <a:r>
              <a:rPr lang="ko-KR" altLang="en-US" sz="3200" dirty="0">
                <a:latin typeface="Arial" panose="020B0604020202020204" pitchFamily="34" charset="0"/>
              </a:rPr>
              <a:t> 액션 게임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dirty="0"/>
              <a:t>Idea 4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5EE74-8C9F-A94F-B792-BF965AAB0BBC}"/>
              </a:ext>
            </a:extLst>
          </p:cNvPr>
          <p:cNvSpPr/>
          <p:nvPr/>
        </p:nvSpPr>
        <p:spPr>
          <a:xfrm>
            <a:off x="3272315" y="735518"/>
            <a:ext cx="533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종스크롤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스와이프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공던지기</a:t>
            </a:r>
            <a:endParaRPr lang="en-US" sz="3200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BA945256-7FB9-E441-9DEF-512E6E6A517E}"/>
              </a:ext>
            </a:extLst>
          </p:cNvPr>
          <p:cNvSpPr/>
          <p:nvPr/>
        </p:nvSpPr>
        <p:spPr>
          <a:xfrm>
            <a:off x="4247188" y="3292720"/>
            <a:ext cx="1008993" cy="977462"/>
          </a:xfrm>
          <a:prstGeom prst="plus">
            <a:avLst>
              <a:gd name="adj" fmla="val 4112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24ED7-C054-E549-9178-5D46C6E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121"/>
            <a:ext cx="2818369" cy="5071596"/>
          </a:xfrm>
          <a:prstGeom prst="rect">
            <a:avLst/>
          </a:prstGeom>
        </p:spPr>
      </p:pic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3727601" y="5532437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3200" dirty="0"/>
              <a:t>Designer’s inspire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249B6-8B60-A546-8A5D-D00B1D91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2" y="2354316"/>
            <a:ext cx="5614780" cy="33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2342493" y="266271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dirty="0"/>
              <a:t>태초의 시작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24C70-A84C-5844-8AA2-E77E1C2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0688"/>
            <a:ext cx="8128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14:cNvPr>
              <p14:cNvContentPartPr/>
              <p14:nvPr/>
            </p14:nvContentPartPr>
            <p14:xfrm>
              <a:off x="3545383" y="4512492"/>
              <a:ext cx="90000" cy="21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383" y="4503852"/>
                <a:ext cx="1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14:cNvPr>
              <p14:cNvContentPartPr/>
              <p14:nvPr/>
            </p14:nvContentPartPr>
            <p14:xfrm>
              <a:off x="3598303" y="4545972"/>
              <a:ext cx="14112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9663" y="4537332"/>
                <a:ext cx="15876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92244" y="583905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 err="1">
                <a:latin typeface="+mj-ea"/>
              </a:rPr>
              <a:t>Time.deltatime</a:t>
            </a:r>
            <a:r>
              <a:rPr lang="ko-KR" altLang="en-US" sz="2000" dirty="0">
                <a:latin typeface="+mj-ea"/>
              </a:rPr>
              <a:t>에 따라 </a:t>
            </a:r>
            <a:r>
              <a:rPr lang="en-US" altLang="ko-KR" sz="2000" dirty="0" err="1">
                <a:latin typeface="+mj-ea"/>
              </a:rPr>
              <a:t>Verticall</a:t>
            </a:r>
            <a:r>
              <a:rPr lang="en-US" altLang="ko-KR" sz="2000" dirty="0">
                <a:latin typeface="+mj-ea"/>
              </a:rPr>
              <a:t> Scroll 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latin typeface="+mj-ea"/>
            </a:endParaRP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latin typeface="+mj-ea"/>
              </a:rPr>
              <a:t>Block</a:t>
            </a:r>
            <a:r>
              <a:rPr lang="ko-KR" altLang="en-US" sz="2000" dirty="0">
                <a:latin typeface="+mj-ea"/>
              </a:rPr>
              <a:t>들을 움직이지 않음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캐릭터가 뒤에 스크롤 의해서 압축되면 캐릭터 사망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떨어진 물건은 다시 회수 할 수 있음 일부 철제 배치 가능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/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12950" y="761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Vertical Scroll Swipe</a:t>
            </a:r>
            <a:endParaRPr strike="sngStrike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67373" y="1017572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*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 그리드 단위로 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픽셀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초 </a:t>
            </a:r>
            <a:r>
              <a:rPr lang="en-US" altLang="ko-KR" sz="2000" dirty="0">
                <a:latin typeface="+mj-ea"/>
                <a:ea typeface="+mj-ea"/>
              </a:rPr>
              <a:t>Vertical Scroll</a:t>
            </a:r>
            <a:r>
              <a:rPr lang="ko-KR" altLang="en-US" sz="2000" dirty="0">
                <a:latin typeface="+mj-ea"/>
                <a:ea typeface="+mj-ea"/>
              </a:rPr>
              <a:t> 이동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Swipe Brick</a:t>
            </a:r>
            <a:r>
              <a:rPr lang="ko-KR" altLang="en-US" sz="2000" dirty="0" err="1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베이스로 하되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180</a:t>
            </a:r>
            <a:r>
              <a:rPr lang="ko-KR" altLang="en-US" sz="2000" dirty="0">
                <a:latin typeface="+mj-ea"/>
                <a:ea typeface="+mj-ea"/>
              </a:rPr>
              <a:t>도 조준 가능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적도 나를 공격할 수 있게끔 하는 것을 고려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적의 </a:t>
            </a:r>
            <a:r>
              <a:rPr lang="ko-KR" altLang="en-US" sz="2000" dirty="0" err="1">
                <a:latin typeface="+mj-ea"/>
                <a:ea typeface="+mj-ea"/>
              </a:rPr>
              <a:t>슈팅점선은</a:t>
            </a:r>
            <a:r>
              <a:rPr lang="ko-KR" altLang="en-US" sz="2000" dirty="0">
                <a:latin typeface="+mj-ea"/>
                <a:ea typeface="+mj-ea"/>
              </a:rPr>
              <a:t> 항상 보여줌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93457"/>
              </p:ext>
            </p:extLst>
          </p:nvPr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D114F-31CE-2842-BC2F-1D2DA6C839C5}"/>
              </a:ext>
            </a:extLst>
          </p:cNvPr>
          <p:cNvSpPr/>
          <p:nvPr/>
        </p:nvSpPr>
        <p:spPr>
          <a:xfrm>
            <a:off x="7635596" y="6126248"/>
            <a:ext cx="3972562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ko-KR" altLang="en-US" dirty="0">
                <a:highlight>
                  <a:srgbClr val="00FFFF"/>
                </a:highlight>
                <a:latin typeface="+mj-ea"/>
              </a:rPr>
              <a:t>파란색 라인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블록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바닥 </a:t>
            </a:r>
            <a:r>
              <a:rPr lang="en-US" altLang="ko-KR" dirty="0">
                <a:latin typeface="+mj-ea"/>
              </a:rPr>
              <a:t>:</a:t>
            </a:r>
            <a:r>
              <a:rPr lang="ko-KR" altLang="en-US" dirty="0">
                <a:latin typeface="+mj-ea"/>
              </a:rPr>
              <a:t> 물건이 </a:t>
            </a:r>
            <a:r>
              <a:rPr lang="ko-KR" altLang="en-US" dirty="0" err="1">
                <a:latin typeface="+mj-ea"/>
              </a:rPr>
              <a:t>바운스</a:t>
            </a:r>
            <a:r>
              <a:rPr lang="ko-KR" altLang="en-US" dirty="0">
                <a:latin typeface="+mj-ea"/>
              </a:rPr>
              <a:t> 하게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107-36D8-7941-996B-78BD7D4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관점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2CD4-AC31-0748-9C79-8C445FD2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1478269"/>
            <a:ext cx="8408894" cy="50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D73A8-0CD3-6E45-8CD3-552F145B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5" y="1738816"/>
            <a:ext cx="5635669" cy="3955098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506626"/>
            <a:ext cx="9144000" cy="190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sz="4400" dirty="0"/>
              <a:t>“</a:t>
            </a:r>
            <a:r>
              <a:rPr lang="ko-KR" altLang="en-US" sz="4400" dirty="0"/>
              <a:t>벌룬라이더을 통한 교훈</a:t>
            </a:r>
            <a:r>
              <a:rPr lang="en-US" altLang="ko-KR" sz="4400" dirty="0"/>
              <a:t>?!”</a:t>
            </a:r>
            <a:br>
              <a:rPr lang="en-US" altLang="ko-KR" sz="4400" dirty="0"/>
            </a:b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0229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91065" y="733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GameMechanic</a:t>
            </a:r>
            <a:r>
              <a:rPr lang="en-US" altLang="ko-KR" dirty="0">
                <a:solidFill>
                  <a:schemeClr val="tx1"/>
                </a:solidFill>
              </a:rPr>
              <a:t> + Code” </a:t>
            </a:r>
            <a:r>
              <a:rPr lang="ko-KR" altLang="en-US" dirty="0">
                <a:solidFill>
                  <a:schemeClr val="tx1"/>
                </a:solidFill>
              </a:rPr>
              <a:t>로만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천~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만 </a:t>
            </a:r>
            <a:r>
              <a:rPr lang="en-US" dirty="0" err="1">
                <a:solidFill>
                  <a:srgbClr val="FF0000"/>
                </a:solidFill>
              </a:rPr>
              <a:t>다운로드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실현</a:t>
            </a:r>
            <a:r>
              <a:rPr lang="en-US" altLang="ko-KR" dirty="0">
                <a:solidFill>
                  <a:schemeClr val="tx1"/>
                </a:solidFill>
              </a:rPr>
              <a:t>?!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1780815" y="2855556"/>
            <a:ext cx="3460377" cy="2653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알고 있는 기본 문법들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780815" y="2721085"/>
            <a:ext cx="3460377" cy="1073598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시도해 보는 메카닉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780816" y="3328518"/>
            <a:ext cx="609601" cy="466165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2717" y="2105118"/>
            <a:ext cx="10515600" cy="14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70의 </a:t>
            </a:r>
            <a:r>
              <a:rPr lang="en-US" dirty="0" err="1"/>
              <a:t>친숙함과</a:t>
            </a:r>
            <a:r>
              <a:rPr lang="en-US" dirty="0"/>
              <a:t> 30 </a:t>
            </a:r>
            <a:r>
              <a:rPr lang="en-US" dirty="0" err="1"/>
              <a:t>참신함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"</a:t>
            </a:r>
            <a:r>
              <a:rPr lang="en-US" b="1" u="sng" dirty="0" err="1">
                <a:solidFill>
                  <a:srgbClr val="FF0000"/>
                </a:solidFill>
              </a:rPr>
              <a:t>사용자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중심</a:t>
            </a:r>
            <a:r>
              <a:rPr lang="ko-KR" altLang="en-US" b="1" u="sng" dirty="0">
                <a:solidFill>
                  <a:srgbClr val="FF0000"/>
                </a:solidFill>
              </a:rPr>
              <a:t>이 진리다</a:t>
            </a:r>
            <a:r>
              <a:rPr lang="en-US" altLang="ko-KR" b="1" u="sng" dirty="0">
                <a:solidFill>
                  <a:srgbClr val="FF0000"/>
                </a:solidFill>
              </a:rPr>
              <a:t>!”</a:t>
            </a:r>
            <a:endParaRPr lang="en-US" b="1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dirty="0" err="1"/>
              <a:t>결국</a:t>
            </a:r>
            <a:r>
              <a:rPr lang="en-US" dirty="0"/>
              <a:t> </a:t>
            </a:r>
            <a:r>
              <a:rPr lang="en-US" dirty="0" err="1"/>
              <a:t>게임은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즐거움과</a:t>
            </a:r>
            <a:r>
              <a:rPr lang="en-US" dirty="0"/>
              <a:t> </a:t>
            </a:r>
            <a:r>
              <a:rPr lang="en-US" dirty="0" err="1"/>
              <a:t>신박한</a:t>
            </a:r>
            <a:r>
              <a:rPr lang="en-US" dirty="0"/>
              <a:t> </a:t>
            </a:r>
            <a:r>
              <a:rPr lang="en-US" dirty="0" err="1"/>
              <a:t>경험을</a:t>
            </a:r>
            <a:r>
              <a:rPr lang="en-US" dirty="0"/>
              <a:t> </a:t>
            </a:r>
            <a:r>
              <a:rPr lang="en-US" dirty="0" err="1"/>
              <a:t>주기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것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42951-229F-E44C-B9DE-8CB1362EAB7C}"/>
              </a:ext>
            </a:extLst>
          </p:cNvPr>
          <p:cNvSpPr/>
          <p:nvPr/>
        </p:nvSpPr>
        <p:spPr>
          <a:xfrm>
            <a:off x="3829995" y="0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4"/>
                </a:solidFill>
                <a:effectLst/>
              </a:rPr>
              <a:t>“</a:t>
            </a:r>
            <a:r>
              <a:rPr lang="ko-KR" altLang="en-US" sz="5400" b="1" cap="none" spc="0" dirty="0">
                <a:ln/>
                <a:solidFill>
                  <a:schemeClr val="accent4"/>
                </a:solidFill>
                <a:effectLst/>
              </a:rPr>
              <a:t>위대한 목표</a:t>
            </a:r>
            <a:r>
              <a:rPr lang="en-US" altLang="ko-KR" sz="5400" b="1" dirty="0">
                <a:ln/>
                <a:solidFill>
                  <a:schemeClr val="accent4"/>
                </a:solidFill>
              </a:rPr>
              <a:t>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437</Words>
  <Application>Microsoft Macintosh PowerPoint</Application>
  <PresentationFormat>Widescreen</PresentationFormat>
  <Paragraphs>90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Scroll Swipe</vt:lpstr>
      <vt:lpstr>관점</vt:lpstr>
      <vt:lpstr>“벌룬라이더을 통한 교훈?!” </vt:lpstr>
      <vt:lpstr>“GameMechanic + Code” 로만  5천~10만 다운로드 실현?!</vt:lpstr>
      <vt:lpstr>“보다 많은 대중들에게 플러스알파의 재미를 어필해야 합니다. “</vt:lpstr>
      <vt:lpstr>PowerPoint Presentation</vt:lpstr>
      <vt:lpstr>Project 3 게임기획서 draft </vt:lpstr>
      <vt:lpstr>PowerPoint Presentation</vt:lpstr>
      <vt:lpstr>잉여톤 15회_김거엽_발표_.avi</vt:lpstr>
      <vt:lpstr>거엽님 결과물을 통해   발상은 얻었지만   상관없는 게임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벌룬라이더 개발기 </dc:title>
  <cp:lastModifiedBy>Choi Merk</cp:lastModifiedBy>
  <cp:revision>90</cp:revision>
  <dcterms:modified xsi:type="dcterms:W3CDTF">2019-11-09T11:41:24Z</dcterms:modified>
</cp:coreProperties>
</file>